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7ko8I1/UsNbdt47g4E6rMOF3j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7c5dd0c7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7c5dd0c7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2c775ea8c_5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2c775ea8c_5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2c775ea8c_5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2c775ea8c_5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2c775ea8c_5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2c775ea8c_5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2c775ea8c_5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82c775ea8c_5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7c5dd0c7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77c5dd0c7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b72a9277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37b72a9277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7c5dd0c7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7c5dd0c7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2c775ea8c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82c775ea8c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2c775ea8c_5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82c775ea8c_5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7c5dd0c7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7c5dd0c7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7c5dd0c7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77c5dd0c7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/>
          <p:nvPr/>
        </p:nvSpPr>
        <p:spPr>
          <a:xfrm>
            <a:off x="0" y="0"/>
            <a:ext cx="12192000" cy="5246060"/>
          </a:xfrm>
          <a:prstGeom prst="rect">
            <a:avLst/>
          </a:prstGeom>
          <a:solidFill>
            <a:srgbClr val="B7D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9"/>
          <p:cNvGrpSpPr/>
          <p:nvPr/>
        </p:nvGrpSpPr>
        <p:grpSpPr>
          <a:xfrm>
            <a:off x="0" y="4990151"/>
            <a:ext cx="2905246" cy="1041722"/>
            <a:chOff x="0" y="4990151"/>
            <a:chExt cx="2905246" cy="1041722"/>
          </a:xfrm>
        </p:grpSpPr>
        <p:sp>
          <p:nvSpPr>
            <p:cNvPr id="14" name="Google Shape;14;p9"/>
            <p:cNvSpPr/>
            <p:nvPr/>
          </p:nvSpPr>
          <p:spPr>
            <a:xfrm>
              <a:off x="0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9"/>
            <p:cNvSpPr/>
            <p:nvPr/>
          </p:nvSpPr>
          <p:spPr>
            <a:xfrm>
              <a:off x="960699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9"/>
            <p:cNvSpPr/>
            <p:nvPr/>
          </p:nvSpPr>
          <p:spPr>
            <a:xfrm>
              <a:off x="1863524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9"/>
          <p:cNvGrpSpPr/>
          <p:nvPr/>
        </p:nvGrpSpPr>
        <p:grpSpPr>
          <a:xfrm>
            <a:off x="9286754" y="4990151"/>
            <a:ext cx="2905246" cy="1041722"/>
            <a:chOff x="0" y="4990151"/>
            <a:chExt cx="2905246" cy="1041722"/>
          </a:xfrm>
        </p:grpSpPr>
        <p:sp>
          <p:nvSpPr>
            <p:cNvPr id="18" name="Google Shape;18;p9"/>
            <p:cNvSpPr/>
            <p:nvPr/>
          </p:nvSpPr>
          <p:spPr>
            <a:xfrm>
              <a:off x="0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9"/>
            <p:cNvSpPr/>
            <p:nvPr/>
          </p:nvSpPr>
          <p:spPr>
            <a:xfrm>
              <a:off x="960699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9"/>
            <p:cNvSpPr/>
            <p:nvPr/>
          </p:nvSpPr>
          <p:spPr>
            <a:xfrm>
              <a:off x="1863524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9"/>
          <p:cNvGrpSpPr/>
          <p:nvPr/>
        </p:nvGrpSpPr>
        <p:grpSpPr>
          <a:xfrm>
            <a:off x="2859429" y="5073447"/>
            <a:ext cx="1889814" cy="677622"/>
            <a:chOff x="0" y="4990151"/>
            <a:chExt cx="2905246" cy="1041722"/>
          </a:xfrm>
        </p:grpSpPr>
        <p:sp>
          <p:nvSpPr>
            <p:cNvPr id="22" name="Google Shape;22;p9"/>
            <p:cNvSpPr/>
            <p:nvPr/>
          </p:nvSpPr>
          <p:spPr>
            <a:xfrm>
              <a:off x="0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9"/>
            <p:cNvSpPr/>
            <p:nvPr/>
          </p:nvSpPr>
          <p:spPr>
            <a:xfrm>
              <a:off x="960699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9"/>
            <p:cNvSpPr/>
            <p:nvPr/>
          </p:nvSpPr>
          <p:spPr>
            <a:xfrm>
              <a:off x="1863524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9"/>
          <p:cNvGrpSpPr/>
          <p:nvPr/>
        </p:nvGrpSpPr>
        <p:grpSpPr>
          <a:xfrm>
            <a:off x="7465431" y="5073447"/>
            <a:ext cx="1889814" cy="677622"/>
            <a:chOff x="0" y="4990151"/>
            <a:chExt cx="2905246" cy="1041722"/>
          </a:xfrm>
        </p:grpSpPr>
        <p:sp>
          <p:nvSpPr>
            <p:cNvPr id="26" name="Google Shape;26;p9"/>
            <p:cNvSpPr/>
            <p:nvPr/>
          </p:nvSpPr>
          <p:spPr>
            <a:xfrm>
              <a:off x="0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960699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1863524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29;p9"/>
          <p:cNvGrpSpPr/>
          <p:nvPr/>
        </p:nvGrpSpPr>
        <p:grpSpPr>
          <a:xfrm>
            <a:off x="4422002" y="4965426"/>
            <a:ext cx="3336779" cy="1347082"/>
            <a:chOff x="158091" y="4990151"/>
            <a:chExt cx="2580390" cy="1041722"/>
          </a:xfrm>
        </p:grpSpPr>
        <p:sp>
          <p:nvSpPr>
            <p:cNvPr id="30" name="Google Shape;30;p9"/>
            <p:cNvSpPr/>
            <p:nvPr/>
          </p:nvSpPr>
          <p:spPr>
            <a:xfrm>
              <a:off x="158091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960699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9"/>
            <p:cNvSpPr/>
            <p:nvPr/>
          </p:nvSpPr>
          <p:spPr>
            <a:xfrm>
              <a:off x="1696759" y="4990151"/>
              <a:ext cx="1041722" cy="1041722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7D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0"/>
          <p:cNvSpPr/>
          <p:nvPr/>
        </p:nvSpPr>
        <p:spPr>
          <a:xfrm>
            <a:off x="251460" y="205264"/>
            <a:ext cx="11689080" cy="644747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/>
        </p:nvSpPr>
        <p:spPr>
          <a:xfrm>
            <a:off x="3791712" y="3677731"/>
            <a:ext cx="476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5AB7"/>
                </a:solidFill>
              </a:rPr>
              <a:t>원종완</a:t>
            </a:r>
            <a:r>
              <a:rPr lang="ko-KR">
                <a:solidFill>
                  <a:srgbClr val="005AB7"/>
                </a:solidFill>
              </a:rPr>
              <a:t>, </a:t>
            </a:r>
            <a:r>
              <a:rPr lang="ko-KR" sz="1600">
                <a:solidFill>
                  <a:srgbClr val="005AB7"/>
                </a:solidFill>
              </a:rPr>
              <a:t>임정민</a:t>
            </a:r>
            <a:endParaRPr sz="1600"/>
          </a:p>
        </p:txBody>
      </p:sp>
      <p:sp>
        <p:nvSpPr>
          <p:cNvPr id="62" name="Google Shape;62;p1"/>
          <p:cNvSpPr txBox="1"/>
          <p:nvPr/>
        </p:nvSpPr>
        <p:spPr>
          <a:xfrm>
            <a:off x="3640054" y="2872500"/>
            <a:ext cx="721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700" b="1">
                <a:solidFill>
                  <a:srgbClr val="3575BD"/>
                </a:solidFill>
              </a:rPr>
              <a:t>6조 자판기(원종완, 임정민)</a:t>
            </a:r>
            <a:endParaRPr sz="3700" b="1" i="0" u="none" strike="noStrike" cap="none">
              <a:solidFill>
                <a:srgbClr val="3575B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377c5dd0c77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325" y="1864275"/>
            <a:ext cx="8865500" cy="207137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377c5dd0c77_0_32"/>
          <p:cNvSpPr txBox="1"/>
          <p:nvPr/>
        </p:nvSpPr>
        <p:spPr>
          <a:xfrm>
            <a:off x="1079325" y="805700"/>
            <a:ext cx="74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Pizza@1@Burger@1@Pasta@1@Salad@1@total@36</a:t>
            </a:r>
            <a:endParaRPr sz="2000"/>
          </a:p>
        </p:txBody>
      </p:sp>
      <p:pic>
        <p:nvPicPr>
          <p:cNvPr id="201" name="Google Shape;201;g377c5dd0c77_0_32"/>
          <p:cNvPicPr preferRelativeResize="0"/>
          <p:nvPr/>
        </p:nvPicPr>
        <p:blipFill rotWithShape="1">
          <a:blip r:embed="rId4">
            <a:alphaModFix/>
          </a:blip>
          <a:srcRect t="64574"/>
          <a:stretch/>
        </p:blipFill>
        <p:spPr>
          <a:xfrm>
            <a:off x="1920050" y="4131575"/>
            <a:ext cx="7184049" cy="16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382c775ea8c_5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25" y="2044825"/>
            <a:ext cx="3404875" cy="34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82c775ea8c_5_51"/>
          <p:cNvSpPr txBox="1"/>
          <p:nvPr/>
        </p:nvSpPr>
        <p:spPr>
          <a:xfrm>
            <a:off x="0" y="598886"/>
            <a:ext cx="43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000">
                <a:solidFill>
                  <a:srgbClr val="005AB7"/>
                </a:solidFill>
              </a:rPr>
              <a:t>하드웨어</a:t>
            </a:r>
            <a:endParaRPr sz="4700" b="0" i="0" u="none" strike="noStrike" cap="none">
              <a:solidFill>
                <a:srgbClr val="005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382c775ea8c_5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389" y="4085402"/>
            <a:ext cx="1142825" cy="13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82c775ea8c_5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000" y="1860613"/>
            <a:ext cx="1723601" cy="129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g382c775ea8c_5_51"/>
          <p:cNvCxnSpPr>
            <a:endCxn id="209" idx="1"/>
          </p:cNvCxnSpPr>
          <p:nvPr/>
        </p:nvCxnSpPr>
        <p:spPr>
          <a:xfrm rot="10800000" flipH="1">
            <a:off x="4572100" y="2506963"/>
            <a:ext cx="1572900" cy="39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g382c775ea8c_5_51"/>
          <p:cNvCxnSpPr>
            <a:endCxn id="208" idx="1"/>
          </p:cNvCxnSpPr>
          <p:nvPr/>
        </p:nvCxnSpPr>
        <p:spPr>
          <a:xfrm>
            <a:off x="4648890" y="4477752"/>
            <a:ext cx="1786500" cy="28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g382c775ea8c_5_51"/>
          <p:cNvSpPr txBox="1"/>
          <p:nvPr/>
        </p:nvSpPr>
        <p:spPr>
          <a:xfrm>
            <a:off x="7949112" y="1991938"/>
            <a:ext cx="22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통신 및 사용자 GUI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3" name="Google Shape;213;g382c775ea8c_5_51"/>
          <p:cNvSpPr txBox="1"/>
          <p:nvPr/>
        </p:nvSpPr>
        <p:spPr>
          <a:xfrm>
            <a:off x="7949112" y="4210113"/>
            <a:ext cx="22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센싱 및 모터 구동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2c775ea8c_5_135"/>
          <p:cNvSpPr txBox="1"/>
          <p:nvPr/>
        </p:nvSpPr>
        <p:spPr>
          <a:xfrm>
            <a:off x="0" y="598886"/>
            <a:ext cx="43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000">
                <a:solidFill>
                  <a:srgbClr val="005AB7"/>
                </a:solidFill>
              </a:rPr>
              <a:t>하드웨어 시나리오</a:t>
            </a:r>
            <a:endParaRPr sz="4700" b="0" i="0" u="none" strike="noStrike" cap="none">
              <a:solidFill>
                <a:srgbClr val="005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382c775ea8c_5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462" y="1567387"/>
            <a:ext cx="950400" cy="96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82c775ea8c_5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510975" y="4171359"/>
            <a:ext cx="1239975" cy="88489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82c775ea8c_5_135"/>
          <p:cNvSpPr/>
          <p:nvPr/>
        </p:nvSpPr>
        <p:spPr>
          <a:xfrm>
            <a:off x="7364163" y="1635875"/>
            <a:ext cx="304200" cy="10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물품</a:t>
            </a:r>
            <a:endParaRPr/>
          </a:p>
        </p:txBody>
      </p:sp>
      <p:sp>
        <p:nvSpPr>
          <p:cNvPr id="222" name="Google Shape;222;g382c775ea8c_5_135"/>
          <p:cNvSpPr/>
          <p:nvPr/>
        </p:nvSpPr>
        <p:spPr>
          <a:xfrm>
            <a:off x="7862613" y="1635875"/>
            <a:ext cx="304200" cy="10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물품</a:t>
            </a:r>
            <a:endParaRPr/>
          </a:p>
        </p:txBody>
      </p:sp>
      <p:sp>
        <p:nvSpPr>
          <p:cNvPr id="223" name="Google Shape;223;g382c775ea8c_5_135"/>
          <p:cNvSpPr/>
          <p:nvPr/>
        </p:nvSpPr>
        <p:spPr>
          <a:xfrm>
            <a:off x="8361063" y="1635875"/>
            <a:ext cx="304200" cy="104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물품</a:t>
            </a:r>
            <a:endParaRPr/>
          </a:p>
        </p:txBody>
      </p:sp>
      <p:sp>
        <p:nvSpPr>
          <p:cNvPr id="224" name="Google Shape;224;g382c775ea8c_5_135"/>
          <p:cNvSpPr/>
          <p:nvPr/>
        </p:nvSpPr>
        <p:spPr>
          <a:xfrm>
            <a:off x="7280377" y="1352725"/>
            <a:ext cx="1874075" cy="1755475"/>
          </a:xfrm>
          <a:custGeom>
            <a:avLst/>
            <a:gdLst/>
            <a:ahLst/>
            <a:cxnLst/>
            <a:rect l="l" t="t" r="r" b="b"/>
            <a:pathLst>
              <a:path w="74963" h="70219" extrusionOk="0">
                <a:moveTo>
                  <a:pt x="721" y="57045"/>
                </a:moveTo>
                <a:cubicBezTo>
                  <a:pt x="721" y="55367"/>
                  <a:pt x="-817" y="56346"/>
                  <a:pt x="721" y="46978"/>
                </a:cubicBezTo>
                <a:cubicBezTo>
                  <a:pt x="2259" y="37610"/>
                  <a:pt x="5545" y="-2936"/>
                  <a:pt x="9949" y="839"/>
                </a:cubicBezTo>
                <a:cubicBezTo>
                  <a:pt x="14353" y="4614"/>
                  <a:pt x="20646" y="69769"/>
                  <a:pt x="27147" y="69629"/>
                </a:cubicBezTo>
                <a:cubicBezTo>
                  <a:pt x="33649" y="69489"/>
                  <a:pt x="42806" y="0"/>
                  <a:pt x="48958" y="0"/>
                </a:cubicBezTo>
                <a:cubicBezTo>
                  <a:pt x="55110" y="0"/>
                  <a:pt x="60493" y="64176"/>
                  <a:pt x="64058" y="69629"/>
                </a:cubicBezTo>
                <a:cubicBezTo>
                  <a:pt x="67623" y="75082"/>
                  <a:pt x="68532" y="39219"/>
                  <a:pt x="70350" y="32717"/>
                </a:cubicBezTo>
                <a:cubicBezTo>
                  <a:pt x="72168" y="26216"/>
                  <a:pt x="74195" y="30970"/>
                  <a:pt x="74964" y="3062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Google Shape;225;g382c775ea8c_5_135"/>
          <p:cNvSpPr/>
          <p:nvPr/>
        </p:nvSpPr>
        <p:spPr>
          <a:xfrm>
            <a:off x="6530325" y="1939925"/>
            <a:ext cx="639600" cy="440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382c775ea8c_5_135"/>
          <p:cNvSpPr/>
          <p:nvPr/>
        </p:nvSpPr>
        <p:spPr>
          <a:xfrm rot="-2556045">
            <a:off x="6281114" y="3756161"/>
            <a:ext cx="304040" cy="104864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물품</a:t>
            </a:r>
            <a:endParaRPr/>
          </a:p>
        </p:txBody>
      </p:sp>
      <p:sp>
        <p:nvSpPr>
          <p:cNvPr id="227" name="Google Shape;227;g382c775ea8c_5_135"/>
          <p:cNvSpPr/>
          <p:nvPr/>
        </p:nvSpPr>
        <p:spPr>
          <a:xfrm rot="-5400000">
            <a:off x="6113325" y="2873125"/>
            <a:ext cx="639600" cy="440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382c775ea8c_5_135"/>
          <p:cNvSpPr/>
          <p:nvPr/>
        </p:nvSpPr>
        <p:spPr>
          <a:xfrm>
            <a:off x="7120150" y="3108200"/>
            <a:ext cx="3145800" cy="792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382c775ea8c_5_135"/>
          <p:cNvSpPr/>
          <p:nvPr/>
        </p:nvSpPr>
        <p:spPr>
          <a:xfrm>
            <a:off x="8488750" y="3900800"/>
            <a:ext cx="1777200" cy="262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" name="Google Shape;230;g382c775ea8c_5_135"/>
          <p:cNvCxnSpPr/>
          <p:nvPr/>
        </p:nvCxnSpPr>
        <p:spPr>
          <a:xfrm>
            <a:off x="5573408" y="4133679"/>
            <a:ext cx="52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g382c775ea8c_5_135"/>
          <p:cNvCxnSpPr/>
          <p:nvPr/>
        </p:nvCxnSpPr>
        <p:spPr>
          <a:xfrm>
            <a:off x="5573408" y="4965454"/>
            <a:ext cx="2889000" cy="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32;g382c775ea8c_5_135"/>
          <p:cNvSpPr txBox="1"/>
          <p:nvPr/>
        </p:nvSpPr>
        <p:spPr>
          <a:xfrm>
            <a:off x="1762225" y="4367513"/>
            <a:ext cx="320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거리의 변화로 물품을 인식</a:t>
            </a:r>
            <a:endParaRPr sz="2000"/>
          </a:p>
        </p:txBody>
      </p:sp>
      <p:pic>
        <p:nvPicPr>
          <p:cNvPr id="233" name="Google Shape;233;g382c775ea8c_5_135"/>
          <p:cNvPicPr preferRelativeResize="0"/>
          <p:nvPr/>
        </p:nvPicPr>
        <p:blipFill rotWithShape="1">
          <a:blip r:embed="rId5">
            <a:alphaModFix/>
          </a:blip>
          <a:srcRect l="8996" r="7544" b="44674"/>
          <a:stretch/>
        </p:blipFill>
        <p:spPr>
          <a:xfrm>
            <a:off x="7455050" y="331025"/>
            <a:ext cx="2716523" cy="9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82c775ea8c_5_206"/>
          <p:cNvSpPr txBox="1"/>
          <p:nvPr/>
        </p:nvSpPr>
        <p:spPr>
          <a:xfrm>
            <a:off x="0" y="598886"/>
            <a:ext cx="43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000">
                <a:solidFill>
                  <a:srgbClr val="005AB7"/>
                </a:solidFill>
              </a:rPr>
              <a:t>하드웨어</a:t>
            </a:r>
            <a:endParaRPr sz="4700" b="0" i="0" u="none" strike="noStrike" cap="none">
              <a:solidFill>
                <a:srgbClr val="005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382c775ea8c_5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412" y="4472062"/>
            <a:ext cx="950400" cy="96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82c775ea8c_5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475" y="2721282"/>
            <a:ext cx="2128526" cy="15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82c775ea8c_5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8013" y="994702"/>
            <a:ext cx="1537825" cy="15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82c775ea8c_5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1715" y="2689199"/>
            <a:ext cx="1444698" cy="172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g382c775ea8c_5_206"/>
          <p:cNvCxnSpPr>
            <a:stCxn id="258" idx="3"/>
            <a:endCxn id="256" idx="1"/>
          </p:cNvCxnSpPr>
          <p:nvPr/>
        </p:nvCxnSpPr>
        <p:spPr>
          <a:xfrm rot="10800000" flipH="1">
            <a:off x="4036414" y="3519437"/>
            <a:ext cx="2544000" cy="3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g382c775ea8c_5_206"/>
          <p:cNvCxnSpPr>
            <a:stCxn id="257" idx="1"/>
            <a:endCxn id="256" idx="0"/>
          </p:cNvCxnSpPr>
          <p:nvPr/>
        </p:nvCxnSpPr>
        <p:spPr>
          <a:xfrm flipH="1">
            <a:off x="7644613" y="1763615"/>
            <a:ext cx="1373400" cy="957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g382c775ea8c_5_206"/>
          <p:cNvCxnSpPr/>
          <p:nvPr/>
        </p:nvCxnSpPr>
        <p:spPr>
          <a:xfrm>
            <a:off x="7644613" y="4390407"/>
            <a:ext cx="1918800" cy="638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" name="Google Shape;262;g382c775ea8c_5_206"/>
          <p:cNvSpPr txBox="1"/>
          <p:nvPr/>
        </p:nvSpPr>
        <p:spPr>
          <a:xfrm>
            <a:off x="4642650" y="3519575"/>
            <a:ext cx="104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PWM</a:t>
            </a:r>
            <a:endParaRPr sz="2000"/>
          </a:p>
        </p:txBody>
      </p:sp>
      <p:sp>
        <p:nvSpPr>
          <p:cNvPr id="263" name="Google Shape;263;g382c775ea8c_5_206"/>
          <p:cNvSpPr txBox="1"/>
          <p:nvPr/>
        </p:nvSpPr>
        <p:spPr>
          <a:xfrm>
            <a:off x="7995825" y="1864425"/>
            <a:ext cx="80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5V</a:t>
            </a:r>
            <a:endParaRPr sz="2000"/>
          </a:p>
        </p:txBody>
      </p:sp>
      <p:sp>
        <p:nvSpPr>
          <p:cNvPr id="264" name="Google Shape;264;g382c775ea8c_5_206"/>
          <p:cNvSpPr txBox="1"/>
          <p:nvPr/>
        </p:nvSpPr>
        <p:spPr>
          <a:xfrm>
            <a:off x="7696925" y="4810250"/>
            <a:ext cx="148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5V x PWM</a:t>
            </a:r>
            <a:endParaRPr sz="2000"/>
          </a:p>
        </p:txBody>
      </p:sp>
      <p:sp>
        <p:nvSpPr>
          <p:cNvPr id="265" name="Google Shape;265;g382c775ea8c_5_206"/>
          <p:cNvSpPr txBox="1"/>
          <p:nvPr/>
        </p:nvSpPr>
        <p:spPr>
          <a:xfrm>
            <a:off x="8913200" y="2467750"/>
            <a:ext cx="184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DC 레귤레이터</a:t>
            </a:r>
            <a:endParaRPr sz="2000"/>
          </a:p>
        </p:txBody>
      </p:sp>
      <p:sp>
        <p:nvSpPr>
          <p:cNvPr id="266" name="Google Shape;266;g382c775ea8c_5_206"/>
          <p:cNvSpPr txBox="1"/>
          <p:nvPr/>
        </p:nvSpPr>
        <p:spPr>
          <a:xfrm>
            <a:off x="6863412" y="4233750"/>
            <a:ext cx="184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모터 드라이버</a:t>
            </a:r>
            <a:endParaRPr sz="2000"/>
          </a:p>
        </p:txBody>
      </p:sp>
      <p:sp>
        <p:nvSpPr>
          <p:cNvPr id="267" name="Google Shape;267;g382c775ea8c_5_206"/>
          <p:cNvSpPr txBox="1"/>
          <p:nvPr/>
        </p:nvSpPr>
        <p:spPr>
          <a:xfrm>
            <a:off x="9747587" y="5439625"/>
            <a:ext cx="184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모터</a:t>
            </a:r>
            <a:endParaRPr sz="2000"/>
          </a:p>
        </p:txBody>
      </p:sp>
      <p:sp>
        <p:nvSpPr>
          <p:cNvPr id="268" name="Google Shape;268;g382c775ea8c_5_206"/>
          <p:cNvSpPr txBox="1"/>
          <p:nvPr/>
        </p:nvSpPr>
        <p:spPr>
          <a:xfrm>
            <a:off x="2789830" y="4390400"/>
            <a:ext cx="104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STM32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2c775ea8c_5_173"/>
          <p:cNvSpPr txBox="1"/>
          <p:nvPr/>
        </p:nvSpPr>
        <p:spPr>
          <a:xfrm>
            <a:off x="0" y="598886"/>
            <a:ext cx="43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000">
                <a:solidFill>
                  <a:srgbClr val="005AB7"/>
                </a:solidFill>
              </a:rPr>
              <a:t>하드웨어</a:t>
            </a:r>
            <a:endParaRPr sz="4700" b="0" i="0" u="none" strike="noStrike" cap="none">
              <a:solidFill>
                <a:srgbClr val="005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382c775ea8c_5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400" y="1267696"/>
            <a:ext cx="1239975" cy="88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82c775ea8c_5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088" y="890800"/>
            <a:ext cx="4605600" cy="22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82c775ea8c_5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100" y="3326550"/>
            <a:ext cx="4786627" cy="278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82c775ea8c_5_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0403" y="3001449"/>
            <a:ext cx="1444698" cy="172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g382c775ea8c_5_173"/>
          <p:cNvCxnSpPr/>
          <p:nvPr/>
        </p:nvCxnSpPr>
        <p:spPr>
          <a:xfrm rot="10800000">
            <a:off x="1688388" y="2076388"/>
            <a:ext cx="55200" cy="987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g382c775ea8c_5_173"/>
          <p:cNvCxnSpPr>
            <a:endCxn id="242" idx="0"/>
          </p:cNvCxnSpPr>
          <p:nvPr/>
        </p:nvCxnSpPr>
        <p:spPr>
          <a:xfrm flipH="1">
            <a:off x="2042752" y="2149749"/>
            <a:ext cx="72900" cy="85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g382c775ea8c_5_173"/>
          <p:cNvSpPr txBox="1"/>
          <p:nvPr/>
        </p:nvSpPr>
        <p:spPr>
          <a:xfrm>
            <a:off x="2115650" y="2330713"/>
            <a:ext cx="320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ECHO</a:t>
            </a:r>
            <a:endParaRPr sz="2000"/>
          </a:p>
        </p:txBody>
      </p:sp>
      <p:sp>
        <p:nvSpPr>
          <p:cNvPr id="246" name="Google Shape;246;g382c775ea8c_5_173"/>
          <p:cNvSpPr txBox="1"/>
          <p:nvPr/>
        </p:nvSpPr>
        <p:spPr>
          <a:xfrm>
            <a:off x="1053800" y="2330725"/>
            <a:ext cx="104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Trig</a:t>
            </a:r>
            <a:endParaRPr sz="2000"/>
          </a:p>
        </p:txBody>
      </p:sp>
      <p:sp>
        <p:nvSpPr>
          <p:cNvPr id="247" name="Google Shape;247;g382c775ea8c_5_173"/>
          <p:cNvSpPr txBox="1"/>
          <p:nvPr/>
        </p:nvSpPr>
        <p:spPr>
          <a:xfrm>
            <a:off x="1416143" y="4663050"/>
            <a:ext cx="104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STM32</a:t>
            </a:r>
            <a:endParaRPr sz="2000"/>
          </a:p>
        </p:txBody>
      </p:sp>
      <p:sp>
        <p:nvSpPr>
          <p:cNvPr id="248" name="Google Shape;248;g382c775ea8c_5_173"/>
          <p:cNvSpPr txBox="1"/>
          <p:nvPr/>
        </p:nvSpPr>
        <p:spPr>
          <a:xfrm>
            <a:off x="2560375" y="1631675"/>
            <a:ext cx="148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초음파 센서</a:t>
            </a:r>
            <a:endParaRPr sz="2000"/>
          </a:p>
        </p:txBody>
      </p:sp>
      <p:pic>
        <p:nvPicPr>
          <p:cNvPr id="249" name="Google Shape;249;g382c775ea8c_5_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7501" y="4001075"/>
            <a:ext cx="3331199" cy="211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7c5dd0c77_0_21"/>
          <p:cNvSpPr/>
          <p:nvPr/>
        </p:nvSpPr>
        <p:spPr>
          <a:xfrm>
            <a:off x="0" y="0"/>
            <a:ext cx="12192000" cy="432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77c5dd0c77_0_21"/>
          <p:cNvSpPr/>
          <p:nvPr/>
        </p:nvSpPr>
        <p:spPr>
          <a:xfrm>
            <a:off x="0" y="2109308"/>
            <a:ext cx="12192000" cy="4748700"/>
          </a:xfrm>
          <a:prstGeom prst="rect">
            <a:avLst/>
          </a:prstGeom>
          <a:solidFill>
            <a:srgbClr val="B7D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77c5dd0c77_0_21"/>
          <p:cNvSpPr txBox="1"/>
          <p:nvPr/>
        </p:nvSpPr>
        <p:spPr>
          <a:xfrm>
            <a:off x="1231400" y="2829000"/>
            <a:ext cx="9851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rgbClr val="F2F2F2"/>
                </a:solidFill>
              </a:rPr>
              <a:t> </a:t>
            </a:r>
            <a:endParaRPr sz="1900">
              <a:solidFill>
                <a:srgbClr val="F2F2F2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2F2F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2F2F2"/>
              </a:solidFill>
            </a:endParaRPr>
          </a:p>
        </p:txBody>
      </p:sp>
      <p:sp>
        <p:nvSpPr>
          <p:cNvPr id="276" name="Google Shape;276;g377c5dd0c77_0_21"/>
          <p:cNvSpPr txBox="1"/>
          <p:nvPr/>
        </p:nvSpPr>
        <p:spPr>
          <a:xfrm>
            <a:off x="160525" y="629911"/>
            <a:ext cx="43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000">
                <a:solidFill>
                  <a:srgbClr val="005AB7"/>
                </a:solidFill>
              </a:rPr>
              <a:t>고찰</a:t>
            </a:r>
            <a:endParaRPr sz="4700" b="0" i="0" u="none" strike="noStrike" cap="none">
              <a:solidFill>
                <a:srgbClr val="005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77c5dd0c77_0_21"/>
          <p:cNvSpPr txBox="1"/>
          <p:nvPr/>
        </p:nvSpPr>
        <p:spPr>
          <a:xfrm>
            <a:off x="1376725" y="4656025"/>
            <a:ext cx="9851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rgbClr val="F2F2F2"/>
                </a:solidFill>
              </a:rPr>
              <a:t>정민 : 수업시간에  그렇구나 하고 쉽게 생각하고 넘어갔는데 막상 직접 혼자 해보려니 이게 뭐였더라,,,.? 하는 부분이 많았습니다. 앞으로는  배운것은 복습을 열심히 하겠습니다.    </a:t>
            </a:r>
            <a:endParaRPr sz="1900">
              <a:solidFill>
                <a:srgbClr val="F2F2F2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2F2F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2F2F2"/>
              </a:solidFill>
            </a:endParaRPr>
          </a:p>
        </p:txBody>
      </p:sp>
      <p:sp>
        <p:nvSpPr>
          <p:cNvPr id="278" name="Google Shape;278;g377c5dd0c77_0_21"/>
          <p:cNvSpPr txBox="1"/>
          <p:nvPr/>
        </p:nvSpPr>
        <p:spPr>
          <a:xfrm>
            <a:off x="1426550" y="2829000"/>
            <a:ext cx="9851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rgbClr val="F2F2F2"/>
                </a:solidFill>
              </a:rPr>
              <a:t>종완 : 정말 기본적인 웹서버를 만들어볼 수 있는 기회여서 좋았음. 블루투스, WIFI등을 사용하여 통신을 시도해보고 각 통신 별 장단점을 알 수 있는 좋은 기회였음.    </a:t>
            </a:r>
            <a:endParaRPr sz="1900">
              <a:solidFill>
                <a:srgbClr val="F2F2F2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2F2F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 txBox="1"/>
          <p:nvPr/>
        </p:nvSpPr>
        <p:spPr>
          <a:xfrm>
            <a:off x="4755732" y="3677731"/>
            <a:ext cx="26805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5AB7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hank you</a:t>
            </a:r>
            <a:endParaRPr/>
          </a:p>
        </p:txBody>
      </p:sp>
      <p:sp>
        <p:nvSpPr>
          <p:cNvPr id="284" name="Google Shape;284;p7"/>
          <p:cNvSpPr txBox="1"/>
          <p:nvPr/>
        </p:nvSpPr>
        <p:spPr>
          <a:xfrm>
            <a:off x="4755732" y="2872492"/>
            <a:ext cx="268054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700" b="1" i="0" u="none" strike="noStrike" cap="none">
                <a:solidFill>
                  <a:srgbClr val="3575BD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3700" b="1" i="0" u="none" strike="noStrike" cap="none">
              <a:solidFill>
                <a:srgbClr val="3575B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/>
          <p:nvPr/>
        </p:nvSpPr>
        <p:spPr>
          <a:xfrm>
            <a:off x="0" y="0"/>
            <a:ext cx="12192000" cy="432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0" y="2109308"/>
            <a:ext cx="12192000" cy="4748700"/>
          </a:xfrm>
          <a:prstGeom prst="rect">
            <a:avLst/>
          </a:prstGeom>
          <a:solidFill>
            <a:srgbClr val="B7D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1651950" y="2436900"/>
            <a:ext cx="8573100" cy="4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AutoNum type="arabicPeriod"/>
            </a:pPr>
            <a:r>
              <a:rPr lang="ko-KR" sz="2800" b="1">
                <a:solidFill>
                  <a:srgbClr val="F2F2F2"/>
                </a:solidFill>
              </a:rPr>
              <a:t>개요</a:t>
            </a:r>
            <a:endParaRPr sz="3200" b="1">
              <a:solidFill>
                <a:srgbClr val="F2F2F2"/>
              </a:solidFill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AutoNum type="arabicPeriod"/>
            </a:pPr>
            <a:r>
              <a:rPr lang="ko-KR" sz="2800" b="1">
                <a:solidFill>
                  <a:srgbClr val="F2F2F2"/>
                </a:solidFill>
              </a:rPr>
              <a:t>목표</a:t>
            </a:r>
            <a:endParaRPr sz="2800" b="1">
              <a:solidFill>
                <a:srgbClr val="F2F2F2"/>
              </a:solidFill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AutoNum type="arabicPeriod"/>
            </a:pPr>
            <a:r>
              <a:rPr lang="ko-KR" sz="2800" b="1">
                <a:solidFill>
                  <a:srgbClr val="F2F2F2"/>
                </a:solidFill>
              </a:rPr>
              <a:t>시연</a:t>
            </a:r>
            <a:endParaRPr sz="2800" b="1">
              <a:solidFill>
                <a:srgbClr val="F2F2F2"/>
              </a:solidFill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AutoNum type="arabicPeriod"/>
            </a:pPr>
            <a:r>
              <a:rPr lang="ko-KR" sz="2800" b="1">
                <a:solidFill>
                  <a:srgbClr val="F2F2F2"/>
                </a:solidFill>
              </a:rPr>
              <a:t>구성도/순서도</a:t>
            </a:r>
            <a:endParaRPr sz="2800" b="1">
              <a:solidFill>
                <a:srgbClr val="F2F2F2"/>
              </a:solidFill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AutoNum type="arabicPeriod"/>
            </a:pPr>
            <a:r>
              <a:rPr lang="ko-KR" sz="2800" b="1">
                <a:solidFill>
                  <a:srgbClr val="F2F2F2"/>
                </a:solidFill>
              </a:rPr>
              <a:t>통신</a:t>
            </a:r>
            <a:endParaRPr sz="2800" b="1">
              <a:solidFill>
                <a:srgbClr val="F2F2F2"/>
              </a:solidFill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AutoNum type="arabicPeriod"/>
            </a:pPr>
            <a:r>
              <a:rPr lang="ko-KR" sz="2800" b="1">
                <a:solidFill>
                  <a:srgbClr val="F2F2F2"/>
                </a:solidFill>
              </a:rPr>
              <a:t>하드웨어</a:t>
            </a:r>
            <a:endParaRPr sz="2800" b="1">
              <a:solidFill>
                <a:srgbClr val="F2F2F2"/>
              </a:solidFill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AutoNum type="arabicPeriod"/>
            </a:pPr>
            <a:r>
              <a:rPr lang="ko-KR" sz="2800" b="1">
                <a:solidFill>
                  <a:srgbClr val="F2F2F2"/>
                </a:solidFill>
              </a:rPr>
              <a:t>고찰</a:t>
            </a:r>
            <a:endParaRPr sz="2800" b="1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5AB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5AB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2F2F2"/>
              </a:solidFill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1164075" y="489736"/>
            <a:ext cx="4386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700">
                <a:solidFill>
                  <a:srgbClr val="005AB7"/>
                </a:solidFill>
              </a:rPr>
              <a:t>목차</a:t>
            </a:r>
            <a:endParaRPr sz="4700" b="0" i="0" u="none" strike="noStrike" cap="none">
              <a:solidFill>
                <a:srgbClr val="005A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b72a92777_0_6"/>
          <p:cNvSpPr/>
          <p:nvPr/>
        </p:nvSpPr>
        <p:spPr>
          <a:xfrm>
            <a:off x="0" y="0"/>
            <a:ext cx="12192000" cy="432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37b72a92777_0_6"/>
          <p:cNvSpPr/>
          <p:nvPr/>
        </p:nvSpPr>
        <p:spPr>
          <a:xfrm>
            <a:off x="0" y="2109308"/>
            <a:ext cx="12192000" cy="4748700"/>
          </a:xfrm>
          <a:prstGeom prst="rect">
            <a:avLst/>
          </a:prstGeom>
          <a:solidFill>
            <a:srgbClr val="B7D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7b72a92777_0_6"/>
          <p:cNvSpPr txBox="1"/>
          <p:nvPr/>
        </p:nvSpPr>
        <p:spPr>
          <a:xfrm>
            <a:off x="4796425" y="3168059"/>
            <a:ext cx="69555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550" tIns="32275" rIns="64550" bIns="32275" anchor="t" anchorCtr="0">
            <a:spAutoFit/>
          </a:bodyPr>
          <a:lstStyle/>
          <a:p>
            <a:pPr marL="322787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7"/>
              <a:buFont typeface="Arial"/>
              <a:buNone/>
            </a:pPr>
            <a:r>
              <a:rPr lang="ko-KR" sz="1341">
                <a:solidFill>
                  <a:srgbClr val="F2F2F2"/>
                </a:solidFill>
              </a:rPr>
              <a:t> </a:t>
            </a:r>
            <a:endParaRPr sz="1341">
              <a:solidFill>
                <a:srgbClr val="F2F2F2"/>
              </a:solidFill>
            </a:endParaRPr>
          </a:p>
          <a:p>
            <a:pPr marL="322787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41">
              <a:solidFill>
                <a:srgbClr val="F2F2F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41">
              <a:solidFill>
                <a:srgbClr val="F2F2F2"/>
              </a:solidFill>
            </a:endParaRPr>
          </a:p>
        </p:txBody>
      </p:sp>
      <p:sp>
        <p:nvSpPr>
          <p:cNvPr id="78" name="Google Shape;78;g37b72a92777_0_6"/>
          <p:cNvSpPr txBox="1"/>
          <p:nvPr/>
        </p:nvSpPr>
        <p:spPr>
          <a:xfrm>
            <a:off x="-940250" y="535461"/>
            <a:ext cx="43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000">
                <a:solidFill>
                  <a:srgbClr val="005AB7"/>
                </a:solidFill>
              </a:rPr>
              <a:t>개요</a:t>
            </a:r>
            <a:endParaRPr sz="4700" b="0" i="0" u="none" strike="noStrike" cap="none">
              <a:solidFill>
                <a:srgbClr val="005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37b72a92777_0_6"/>
          <p:cNvSpPr txBox="1"/>
          <p:nvPr/>
        </p:nvSpPr>
        <p:spPr>
          <a:xfrm>
            <a:off x="373500" y="3536850"/>
            <a:ext cx="111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80" name="Google Shape;80;g37b72a9277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236" y="1661600"/>
            <a:ext cx="1273936" cy="127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37b72a92777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3585" y="2935537"/>
            <a:ext cx="1333876" cy="1333876"/>
          </a:xfrm>
          <a:prstGeom prst="rect">
            <a:avLst/>
          </a:prstGeom>
          <a:solidFill>
            <a:srgbClr val="B7D7F7"/>
          </a:solidFill>
          <a:ln>
            <a:noFill/>
          </a:ln>
        </p:spPr>
      </p:pic>
      <p:pic>
        <p:nvPicPr>
          <p:cNvPr id="82" name="Google Shape;82;g37b72a9277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1720" y="3531158"/>
            <a:ext cx="1273936" cy="127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37b72a9277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609" y="4538364"/>
            <a:ext cx="1273936" cy="127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37b72a9277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037" y="4188732"/>
            <a:ext cx="1273936" cy="127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37b72a9277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542" y="1902295"/>
            <a:ext cx="1273936" cy="12739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g37b72a92777_0_6"/>
          <p:cNvCxnSpPr/>
          <p:nvPr/>
        </p:nvCxnSpPr>
        <p:spPr>
          <a:xfrm rot="10800000">
            <a:off x="6936147" y="3086513"/>
            <a:ext cx="535500" cy="188400"/>
          </a:xfrm>
          <a:prstGeom prst="straightConnector1">
            <a:avLst/>
          </a:prstGeom>
          <a:noFill/>
          <a:ln w="269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g37b72a92777_0_6"/>
          <p:cNvCxnSpPr/>
          <p:nvPr/>
        </p:nvCxnSpPr>
        <p:spPr>
          <a:xfrm flipH="1">
            <a:off x="6777665" y="4112042"/>
            <a:ext cx="731700" cy="301800"/>
          </a:xfrm>
          <a:prstGeom prst="straightConnector1">
            <a:avLst/>
          </a:prstGeom>
          <a:noFill/>
          <a:ln w="269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g37b72a92777_0_6"/>
          <p:cNvCxnSpPr>
            <a:endCxn id="83" idx="0"/>
          </p:cNvCxnSpPr>
          <p:nvPr/>
        </p:nvCxnSpPr>
        <p:spPr>
          <a:xfrm>
            <a:off x="8520077" y="4277964"/>
            <a:ext cx="103500" cy="260400"/>
          </a:xfrm>
          <a:prstGeom prst="straightConnector1">
            <a:avLst/>
          </a:prstGeom>
          <a:noFill/>
          <a:ln w="269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g37b72a92777_0_6"/>
          <p:cNvCxnSpPr/>
          <p:nvPr/>
        </p:nvCxnSpPr>
        <p:spPr>
          <a:xfrm>
            <a:off x="8814085" y="4066805"/>
            <a:ext cx="1365000" cy="301500"/>
          </a:xfrm>
          <a:prstGeom prst="straightConnector1">
            <a:avLst/>
          </a:prstGeom>
          <a:noFill/>
          <a:ln w="269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g37b72a92777_0_6"/>
          <p:cNvCxnSpPr/>
          <p:nvPr/>
        </p:nvCxnSpPr>
        <p:spPr>
          <a:xfrm rot="10800000" flipH="1">
            <a:off x="8844249" y="2776930"/>
            <a:ext cx="346800" cy="392400"/>
          </a:xfrm>
          <a:prstGeom prst="straightConnector1">
            <a:avLst/>
          </a:prstGeom>
          <a:noFill/>
          <a:ln w="269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g37b72a92777_0_6"/>
          <p:cNvSpPr txBox="1"/>
          <p:nvPr/>
        </p:nvSpPr>
        <p:spPr>
          <a:xfrm>
            <a:off x="251000" y="2905800"/>
            <a:ext cx="49965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자판기 통합관리 시스템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아이스크림·화장품·꽃… 종류가 달라도 관리는 하나로.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한 대의 서버가 모든 자판기를 즉시 연결해 재고·매출·장애를 실시간으로 보여줍니다.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가격·프로모션·운영시간은 원격 일괄 적용되고,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수집된 데이터는 즉시 반영되어 다음 의사결정에 활용됩니다.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누적 데이터로 수요 예측과 프로모션 성과 분석이 쉬워집니다.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결과적으로 운영비는 줄이고 품절·장애는 낮추며,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매출 기회는 극대화합니다.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7c5dd0c77_0_9"/>
          <p:cNvSpPr txBox="1"/>
          <p:nvPr/>
        </p:nvSpPr>
        <p:spPr>
          <a:xfrm>
            <a:off x="-322250" y="525486"/>
            <a:ext cx="43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000">
                <a:solidFill>
                  <a:srgbClr val="005AB7"/>
                </a:solidFill>
              </a:rPr>
              <a:t>동영상</a:t>
            </a:r>
            <a:endParaRPr sz="4700" b="0" i="0" u="none" strike="noStrike" cap="none">
              <a:solidFill>
                <a:srgbClr val="005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프로젝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2895" y="1278384"/>
            <a:ext cx="8504156" cy="4818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-53536" y="257014"/>
            <a:ext cx="43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005AB7"/>
                </a:solidFill>
              </a:rPr>
              <a:t>구성도</a:t>
            </a:r>
            <a:endParaRPr sz="3000" b="0" i="0" u="none" strike="noStrike" cap="none">
              <a:solidFill>
                <a:srgbClr val="005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-10675" y="-224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075" y="2600370"/>
            <a:ext cx="1491500" cy="10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4425" y="576925"/>
            <a:ext cx="10477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714" y="4349152"/>
            <a:ext cx="1142825" cy="13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7212" y="4294799"/>
            <a:ext cx="950400" cy="96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8871" y="4488687"/>
            <a:ext cx="1083300" cy="8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48225" y="5020759"/>
            <a:ext cx="1239975" cy="88489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4152100" y="2035213"/>
            <a:ext cx="21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WEB Server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+TCP/IP Client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9469025" y="1624788"/>
            <a:ext cx="21288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DB Client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6407837" y="5905650"/>
            <a:ext cx="10866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STM32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6647063" y="2067463"/>
            <a:ext cx="10476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TCP/IP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8421438" y="2215475"/>
            <a:ext cx="10476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TCP/IP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6873777" y="3529800"/>
            <a:ext cx="22956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TCP/IP Server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737525" y="4871725"/>
            <a:ext cx="39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RASPBERRY 4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+ 터치 디스플레이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(Bluetooth client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+Web browser)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354412" y="2387537"/>
            <a:ext cx="139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HTTP 1.0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4817287" y="3145224"/>
            <a:ext cx="139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TCP/IP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119" name="Google Shape;119;p2"/>
          <p:cNvCxnSpPr>
            <a:stCxn id="120" idx="3"/>
            <a:endCxn id="104" idx="1"/>
          </p:cNvCxnSpPr>
          <p:nvPr/>
        </p:nvCxnSpPr>
        <p:spPr>
          <a:xfrm>
            <a:off x="5908150" y="1372939"/>
            <a:ext cx="1245900" cy="177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2"/>
          <p:cNvCxnSpPr>
            <a:stCxn id="104" idx="3"/>
          </p:cNvCxnSpPr>
          <p:nvPr/>
        </p:nvCxnSpPr>
        <p:spPr>
          <a:xfrm rot="10800000" flipH="1">
            <a:off x="8645575" y="1905921"/>
            <a:ext cx="849300" cy="123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2"/>
          <p:cNvCxnSpPr>
            <a:stCxn id="123" idx="3"/>
          </p:cNvCxnSpPr>
          <p:nvPr/>
        </p:nvCxnSpPr>
        <p:spPr>
          <a:xfrm>
            <a:off x="2767088" y="4321088"/>
            <a:ext cx="1773600" cy="502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2"/>
          <p:cNvSpPr txBox="1"/>
          <p:nvPr/>
        </p:nvSpPr>
        <p:spPr>
          <a:xfrm rot="1089066">
            <a:off x="2717603" y="4664700"/>
            <a:ext cx="1991500" cy="38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BLUETOOTH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125" name="Google Shape;125;p2"/>
          <p:cNvCxnSpPr/>
          <p:nvPr/>
        </p:nvCxnSpPr>
        <p:spPr>
          <a:xfrm flipH="1">
            <a:off x="2799688" y="3432138"/>
            <a:ext cx="4461600" cy="384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2"/>
          <p:cNvCxnSpPr>
            <a:stCxn id="108" idx="3"/>
          </p:cNvCxnSpPr>
          <p:nvPr/>
        </p:nvCxnSpPr>
        <p:spPr>
          <a:xfrm rot="10800000" flipH="1">
            <a:off x="5562171" y="4924119"/>
            <a:ext cx="818100" cy="1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2"/>
          <p:cNvSpPr txBox="1"/>
          <p:nvPr/>
        </p:nvSpPr>
        <p:spPr>
          <a:xfrm>
            <a:off x="5464487" y="4488663"/>
            <a:ext cx="9066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UART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128" name="Google Shape;128;p2"/>
          <p:cNvCxnSpPr>
            <a:stCxn id="106" idx="3"/>
          </p:cNvCxnSpPr>
          <p:nvPr/>
        </p:nvCxnSpPr>
        <p:spPr>
          <a:xfrm>
            <a:off x="7522539" y="5031302"/>
            <a:ext cx="1158000" cy="264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2"/>
          <p:cNvCxnSpPr>
            <a:stCxn id="123" idx="0"/>
            <a:endCxn id="120" idx="1"/>
          </p:cNvCxnSpPr>
          <p:nvPr/>
        </p:nvCxnSpPr>
        <p:spPr>
          <a:xfrm rot="10800000" flipH="1">
            <a:off x="1905288" y="1372838"/>
            <a:ext cx="2619600" cy="2301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3" name="Google Shape;123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3488" y="3674738"/>
            <a:ext cx="1723601" cy="129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"/>
          <p:cNvCxnSpPr/>
          <p:nvPr/>
        </p:nvCxnSpPr>
        <p:spPr>
          <a:xfrm>
            <a:off x="7273949" y="4754586"/>
            <a:ext cx="2713800" cy="4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"/>
          <p:cNvSpPr txBox="1"/>
          <p:nvPr/>
        </p:nvSpPr>
        <p:spPr>
          <a:xfrm>
            <a:off x="8340087" y="4483500"/>
            <a:ext cx="9066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PWM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10005600" y="5295338"/>
            <a:ext cx="1239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Motor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133" name="Google Shape;133;p2"/>
          <p:cNvSpPr txBox="1"/>
          <p:nvPr/>
        </p:nvSpPr>
        <p:spPr>
          <a:xfrm>
            <a:off x="7641625" y="4823475"/>
            <a:ext cx="9066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TRGI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7520800" y="5559675"/>
            <a:ext cx="10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ECHO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135" name="Google Shape;135;p2"/>
          <p:cNvCxnSpPr/>
          <p:nvPr/>
        </p:nvCxnSpPr>
        <p:spPr>
          <a:xfrm rot="10800000">
            <a:off x="7481588" y="5379200"/>
            <a:ext cx="1080000" cy="16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2"/>
          <p:cNvSpPr txBox="1"/>
          <p:nvPr/>
        </p:nvSpPr>
        <p:spPr>
          <a:xfrm>
            <a:off x="8514000" y="5831825"/>
            <a:ext cx="14916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초음파 센서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4100437" y="5295475"/>
            <a:ext cx="18402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>
                <a:solidFill>
                  <a:schemeClr val="dk1"/>
                </a:solidFill>
              </a:rPr>
              <a:t>Bluetooth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Module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10">
            <a:alphaModFix/>
          </a:blip>
          <a:srcRect b="24357"/>
          <a:stretch/>
        </p:blipFill>
        <p:spPr>
          <a:xfrm>
            <a:off x="4524850" y="745903"/>
            <a:ext cx="1383300" cy="125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8975" y="2940700"/>
            <a:ext cx="1396199" cy="97659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"/>
          <p:cNvSpPr/>
          <p:nvPr/>
        </p:nvSpPr>
        <p:spPr>
          <a:xfrm>
            <a:off x="4152100" y="657275"/>
            <a:ext cx="7032300" cy="3340200"/>
          </a:xfrm>
          <a:prstGeom prst="rect">
            <a:avLst/>
          </a:prstGeom>
          <a:noFill/>
          <a:ln w="28575" cap="flat" cmpd="sng">
            <a:solidFill>
              <a:srgbClr val="005A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9029516" y="257024"/>
            <a:ext cx="23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RASPBERRY 5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2c775ea8c_5_0"/>
          <p:cNvSpPr txBox="1"/>
          <p:nvPr/>
        </p:nvSpPr>
        <p:spPr>
          <a:xfrm>
            <a:off x="-10675" y="-224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382c775ea8c_5_0"/>
          <p:cNvSpPr txBox="1"/>
          <p:nvPr/>
        </p:nvSpPr>
        <p:spPr>
          <a:xfrm>
            <a:off x="-331836" y="511439"/>
            <a:ext cx="43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005AB7"/>
                </a:solidFill>
              </a:rPr>
              <a:t>순서도</a:t>
            </a:r>
            <a:endParaRPr sz="3000" b="0" i="0" u="none" strike="noStrike" cap="none">
              <a:solidFill>
                <a:srgbClr val="005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382c775ea8c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75" y="987239"/>
            <a:ext cx="9444311" cy="548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2c775ea8c_5_67"/>
          <p:cNvSpPr txBox="1"/>
          <p:nvPr/>
        </p:nvSpPr>
        <p:spPr>
          <a:xfrm>
            <a:off x="-10675" y="-224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382c775ea8c_5_67"/>
          <p:cNvSpPr txBox="1"/>
          <p:nvPr/>
        </p:nvSpPr>
        <p:spPr>
          <a:xfrm>
            <a:off x="-331836" y="511439"/>
            <a:ext cx="438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005AB7"/>
                </a:solidFill>
              </a:rPr>
              <a:t>통신</a:t>
            </a:r>
            <a:endParaRPr sz="3000" b="0" i="0" u="none" strike="noStrike" cap="none">
              <a:solidFill>
                <a:srgbClr val="005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382c775ea8c_5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238" y="3160913"/>
            <a:ext cx="1723601" cy="12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82c775ea8c_5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925" y="3270620"/>
            <a:ext cx="1491500" cy="10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82c775ea8c_5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1200" y="3351550"/>
            <a:ext cx="10477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82c775ea8c_5_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900" y="2653151"/>
            <a:ext cx="1337250" cy="93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82c775ea8c_5_67"/>
          <p:cNvPicPr preferRelativeResize="0"/>
          <p:nvPr/>
        </p:nvPicPr>
        <p:blipFill rotWithShape="1">
          <a:blip r:embed="rId7">
            <a:alphaModFix/>
          </a:blip>
          <a:srcRect b="24357"/>
          <a:stretch/>
        </p:blipFill>
        <p:spPr>
          <a:xfrm>
            <a:off x="4054175" y="989853"/>
            <a:ext cx="1383300" cy="12540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g382c775ea8c_5_67"/>
          <p:cNvCxnSpPr/>
          <p:nvPr/>
        </p:nvCxnSpPr>
        <p:spPr>
          <a:xfrm rot="10800000" flipH="1">
            <a:off x="3177325" y="1751125"/>
            <a:ext cx="1069500" cy="1426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g382c775ea8c_5_67"/>
          <p:cNvCxnSpPr/>
          <p:nvPr/>
        </p:nvCxnSpPr>
        <p:spPr>
          <a:xfrm>
            <a:off x="5211650" y="1918975"/>
            <a:ext cx="1740900" cy="165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g382c775ea8c_5_67"/>
          <p:cNvSpPr txBox="1"/>
          <p:nvPr/>
        </p:nvSpPr>
        <p:spPr>
          <a:xfrm>
            <a:off x="5713624" y="2063588"/>
            <a:ext cx="396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[DB]Pizza@1@Hamberger@1…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2" name="Google Shape;162;g382c775ea8c_5_67"/>
          <p:cNvSpPr txBox="1"/>
          <p:nvPr/>
        </p:nvSpPr>
        <p:spPr>
          <a:xfrm>
            <a:off x="5635324" y="2557450"/>
            <a:ext cx="396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[BLU]Pizza@1@Hamberger@1…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163" name="Google Shape;163;g382c775ea8c_5_67"/>
          <p:cNvCxnSpPr>
            <a:stCxn id="155" idx="3"/>
            <a:endCxn id="156" idx="1"/>
          </p:cNvCxnSpPr>
          <p:nvPr/>
        </p:nvCxnSpPr>
        <p:spPr>
          <a:xfrm>
            <a:off x="7995425" y="3815471"/>
            <a:ext cx="2625900" cy="9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g382c775ea8c_5_67"/>
          <p:cNvSpPr txBox="1"/>
          <p:nvPr/>
        </p:nvSpPr>
        <p:spPr>
          <a:xfrm>
            <a:off x="7638199" y="4053425"/>
            <a:ext cx="396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[DB]Pizza@1@Hamberger@1…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165" name="Google Shape;165;g382c775ea8c_5_67"/>
          <p:cNvCxnSpPr>
            <a:stCxn id="155" idx="1"/>
            <a:endCxn id="154" idx="3"/>
          </p:cNvCxnSpPr>
          <p:nvPr/>
        </p:nvCxnSpPr>
        <p:spPr>
          <a:xfrm rot="10800000">
            <a:off x="3315825" y="3807371"/>
            <a:ext cx="3188100" cy="8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g382c775ea8c_5_67"/>
          <p:cNvSpPr txBox="1"/>
          <p:nvPr/>
        </p:nvSpPr>
        <p:spPr>
          <a:xfrm>
            <a:off x="3177324" y="3968538"/>
            <a:ext cx="396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[BLU]Pizza@1@Hamberger@1…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67" name="Google Shape;167;g382c775ea8c_5_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4589" y="4957352"/>
            <a:ext cx="1142825" cy="136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g382c775ea8c_5_67"/>
          <p:cNvCxnSpPr>
            <a:stCxn id="154" idx="2"/>
            <a:endCxn id="167" idx="1"/>
          </p:cNvCxnSpPr>
          <p:nvPr/>
        </p:nvCxnSpPr>
        <p:spPr>
          <a:xfrm>
            <a:off x="2454038" y="4453613"/>
            <a:ext cx="3070500" cy="1185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g382c775ea8c_5_67"/>
          <p:cNvSpPr txBox="1"/>
          <p:nvPr/>
        </p:nvSpPr>
        <p:spPr>
          <a:xfrm>
            <a:off x="1559449" y="4894513"/>
            <a:ext cx="396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[BLU]Pizza@1@Hamberger@1…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0" name="Google Shape;170;g382c775ea8c_5_67"/>
          <p:cNvSpPr txBox="1"/>
          <p:nvPr/>
        </p:nvSpPr>
        <p:spPr>
          <a:xfrm>
            <a:off x="3681425" y="2157238"/>
            <a:ext cx="21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WEB SERVER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171" name="Google Shape;171;g382c775ea8c_5_67"/>
          <p:cNvSpPr txBox="1"/>
          <p:nvPr/>
        </p:nvSpPr>
        <p:spPr>
          <a:xfrm>
            <a:off x="1955900" y="4260125"/>
            <a:ext cx="9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자판기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172" name="Google Shape;172;g382c775ea8c_5_67"/>
          <p:cNvSpPr txBox="1"/>
          <p:nvPr/>
        </p:nvSpPr>
        <p:spPr>
          <a:xfrm>
            <a:off x="6503925" y="4381787"/>
            <a:ext cx="133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SERVER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173" name="Google Shape;173;g382c775ea8c_5_67"/>
          <p:cNvSpPr txBox="1"/>
          <p:nvPr/>
        </p:nvSpPr>
        <p:spPr>
          <a:xfrm>
            <a:off x="10916950" y="4453625"/>
            <a:ext cx="639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DB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174" name="Google Shape;174;g382c775ea8c_5_67"/>
          <p:cNvSpPr txBox="1"/>
          <p:nvPr/>
        </p:nvSpPr>
        <p:spPr>
          <a:xfrm>
            <a:off x="1404950" y="18947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[{"item":"Pizza","price":10},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{"item":"Burger","price":8}]</a:t>
            </a:r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377c5dd0c77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125" y="744925"/>
            <a:ext cx="7478601" cy="52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77c5dd0c77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7549" y="1201325"/>
            <a:ext cx="2415475" cy="20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377c5dd0c7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25" y="653625"/>
            <a:ext cx="11015600" cy="594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77c5dd0c77_0_12"/>
          <p:cNvSpPr/>
          <p:nvPr/>
        </p:nvSpPr>
        <p:spPr>
          <a:xfrm>
            <a:off x="477125" y="5263825"/>
            <a:ext cx="1076700" cy="9063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77c5dd0c77_0_12"/>
          <p:cNvSpPr/>
          <p:nvPr/>
        </p:nvSpPr>
        <p:spPr>
          <a:xfrm>
            <a:off x="477125" y="3120050"/>
            <a:ext cx="3091500" cy="398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77c5dd0c77_0_12"/>
          <p:cNvSpPr/>
          <p:nvPr/>
        </p:nvSpPr>
        <p:spPr>
          <a:xfrm>
            <a:off x="6012275" y="3003325"/>
            <a:ext cx="3091500" cy="515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377c5dd0c77_0_12"/>
          <p:cNvSpPr/>
          <p:nvPr/>
        </p:nvSpPr>
        <p:spPr>
          <a:xfrm>
            <a:off x="6012275" y="6170150"/>
            <a:ext cx="3091500" cy="348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77c5dd0c77_0_12"/>
          <p:cNvSpPr/>
          <p:nvPr/>
        </p:nvSpPr>
        <p:spPr>
          <a:xfrm>
            <a:off x="4445750" y="5950900"/>
            <a:ext cx="1275900" cy="51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web_server</a:t>
            </a:r>
            <a:endParaRPr/>
          </a:p>
        </p:txBody>
      </p:sp>
      <p:sp>
        <p:nvSpPr>
          <p:cNvPr id="191" name="Google Shape;191;g377c5dd0c77_0_12"/>
          <p:cNvSpPr/>
          <p:nvPr/>
        </p:nvSpPr>
        <p:spPr>
          <a:xfrm>
            <a:off x="4445750" y="1089400"/>
            <a:ext cx="1275900" cy="51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BLUETOOTH</a:t>
            </a:r>
            <a:endParaRPr/>
          </a:p>
        </p:txBody>
      </p:sp>
      <p:sp>
        <p:nvSpPr>
          <p:cNvPr id="192" name="Google Shape;192;g377c5dd0c77_0_12"/>
          <p:cNvSpPr/>
          <p:nvPr/>
        </p:nvSpPr>
        <p:spPr>
          <a:xfrm>
            <a:off x="9970925" y="2856625"/>
            <a:ext cx="1275900" cy="51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iot_server</a:t>
            </a:r>
            <a:endParaRPr/>
          </a:p>
        </p:txBody>
      </p:sp>
      <p:sp>
        <p:nvSpPr>
          <p:cNvPr id="193" name="Google Shape;193;g377c5dd0c77_0_12"/>
          <p:cNvSpPr/>
          <p:nvPr/>
        </p:nvSpPr>
        <p:spPr>
          <a:xfrm>
            <a:off x="10023650" y="5829975"/>
            <a:ext cx="1275900" cy="51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DB</a:t>
            </a:r>
            <a:endParaRPr/>
          </a:p>
        </p:txBody>
      </p:sp>
      <p:sp>
        <p:nvSpPr>
          <p:cNvPr id="194" name="Google Shape;194;g377c5dd0c77_0_12"/>
          <p:cNvSpPr/>
          <p:nvPr/>
        </p:nvSpPr>
        <p:spPr>
          <a:xfrm>
            <a:off x="477125" y="4914918"/>
            <a:ext cx="5378400" cy="348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</Words>
  <Application>Microsoft Office PowerPoint</Application>
  <PresentationFormat>와이드스크린</PresentationFormat>
  <Paragraphs>95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8" baseType="lpstr"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토람쥐</dc:creator>
  <cp:lastModifiedBy>kccistc</cp:lastModifiedBy>
  <cp:revision>1</cp:revision>
  <dcterms:created xsi:type="dcterms:W3CDTF">2020-06-29T10:37:43Z</dcterms:created>
  <dcterms:modified xsi:type="dcterms:W3CDTF">2025-08-26T02:56:21Z</dcterms:modified>
</cp:coreProperties>
</file>